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GB"/>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GB"/>
          </a:p>
        </p:txBody>
      </p:sp>
      <p:sp>
        <p:nvSpPr>
          <p:cNvPr id="4" name="عنصر نائب للتاريخ 3"/>
          <p:cNvSpPr>
            <a:spLocks noGrp="1"/>
          </p:cNvSpPr>
          <p:nvPr>
            <p:ph type="dt" sz="half" idx="10"/>
          </p:nvPr>
        </p:nvSpPr>
        <p:spPr/>
        <p:txBody>
          <a:body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227129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2765888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172873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398111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2358795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تاريخ 4"/>
          <p:cNvSpPr>
            <a:spLocks noGrp="1"/>
          </p:cNvSpPr>
          <p:nvPr>
            <p:ph type="dt" sz="half" idx="10"/>
          </p:nvPr>
        </p:nvSpPr>
        <p:spPr/>
        <p:txBody>
          <a:bodyPr/>
          <a:lstStyle/>
          <a:p>
            <a:fld id="{EAC97613-D900-4D32-92FA-056EC6545641}" type="datetimeFigureOut">
              <a:rPr lang="en-GB" smtClean="0"/>
              <a:t>20/04/2015</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181872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7" name="عنصر نائب للتاريخ 6"/>
          <p:cNvSpPr>
            <a:spLocks noGrp="1"/>
          </p:cNvSpPr>
          <p:nvPr>
            <p:ph type="dt" sz="half" idx="10"/>
          </p:nvPr>
        </p:nvSpPr>
        <p:spPr/>
        <p:txBody>
          <a:bodyPr/>
          <a:lstStyle/>
          <a:p>
            <a:fld id="{EAC97613-D900-4D32-92FA-056EC6545641}" type="datetimeFigureOut">
              <a:rPr lang="en-GB" smtClean="0"/>
              <a:t>20/04/2015</a:t>
            </a:fld>
            <a:endParaRPr lang="en-GB"/>
          </a:p>
        </p:txBody>
      </p:sp>
      <p:sp>
        <p:nvSpPr>
          <p:cNvPr id="8" name="عنصر نائب للتذييل 7"/>
          <p:cNvSpPr>
            <a:spLocks noGrp="1"/>
          </p:cNvSpPr>
          <p:nvPr>
            <p:ph type="ftr" sz="quarter" idx="11"/>
          </p:nvPr>
        </p:nvSpPr>
        <p:spPr/>
        <p:txBody>
          <a:bodyPr/>
          <a:lstStyle/>
          <a:p>
            <a:endParaRPr lang="en-GB"/>
          </a:p>
        </p:txBody>
      </p:sp>
      <p:sp>
        <p:nvSpPr>
          <p:cNvPr id="9" name="عنصر نائب لرقم الشريحة 8"/>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1521940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تاريخ 2"/>
          <p:cNvSpPr>
            <a:spLocks noGrp="1"/>
          </p:cNvSpPr>
          <p:nvPr>
            <p:ph type="dt" sz="half" idx="10"/>
          </p:nvPr>
        </p:nvSpPr>
        <p:spPr/>
        <p:txBody>
          <a:bodyPr/>
          <a:lstStyle/>
          <a:p>
            <a:fld id="{EAC97613-D900-4D32-92FA-056EC6545641}" type="datetimeFigureOut">
              <a:rPr lang="en-GB" smtClean="0"/>
              <a:t>20/04/2015</a:t>
            </a:fld>
            <a:endParaRPr lang="en-GB"/>
          </a:p>
        </p:txBody>
      </p:sp>
      <p:sp>
        <p:nvSpPr>
          <p:cNvPr id="4" name="عنصر نائب للتذييل 3"/>
          <p:cNvSpPr>
            <a:spLocks noGrp="1"/>
          </p:cNvSpPr>
          <p:nvPr>
            <p:ph type="ftr" sz="quarter" idx="11"/>
          </p:nvPr>
        </p:nvSpPr>
        <p:spPr/>
        <p:txBody>
          <a:bodyPr/>
          <a:lstStyle/>
          <a:p>
            <a:endParaRPr lang="en-GB"/>
          </a:p>
        </p:txBody>
      </p:sp>
      <p:sp>
        <p:nvSpPr>
          <p:cNvPr id="5" name="عنصر نائب لرقم الشريحة 4"/>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261141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AC97613-D900-4D32-92FA-056EC6545641}" type="datetimeFigureOut">
              <a:rPr lang="en-GB" smtClean="0"/>
              <a:t>20/04/2015</a:t>
            </a:fld>
            <a:endParaRPr lang="en-GB"/>
          </a:p>
        </p:txBody>
      </p:sp>
      <p:sp>
        <p:nvSpPr>
          <p:cNvPr id="3" name="عنصر نائب للتذييل 2"/>
          <p:cNvSpPr>
            <a:spLocks noGrp="1"/>
          </p:cNvSpPr>
          <p:nvPr>
            <p:ph type="ftr" sz="quarter" idx="11"/>
          </p:nvPr>
        </p:nvSpPr>
        <p:spPr/>
        <p:txBody>
          <a:bodyPr/>
          <a:lstStyle/>
          <a:p>
            <a:endParaRPr lang="en-GB"/>
          </a:p>
        </p:txBody>
      </p:sp>
      <p:sp>
        <p:nvSpPr>
          <p:cNvPr id="4" name="عنصر نائب لرقم الشريحة 3"/>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5426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GB"/>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AC97613-D900-4D32-92FA-056EC6545641}" type="datetimeFigureOut">
              <a:rPr lang="en-GB" smtClean="0"/>
              <a:t>20/04/2015</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59269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GB"/>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AC97613-D900-4D32-92FA-056EC6545641}" type="datetimeFigureOut">
              <a:rPr lang="en-GB" smtClean="0"/>
              <a:t>20/04/2015</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2D7F2738-CB7D-427F-B282-34F9F2E71E06}" type="slidenum">
              <a:rPr lang="en-GB" smtClean="0"/>
              <a:t>‹#›</a:t>
            </a:fld>
            <a:endParaRPr lang="en-GB"/>
          </a:p>
        </p:txBody>
      </p:sp>
    </p:spTree>
    <p:extLst>
      <p:ext uri="{BB962C8B-B14F-4D97-AF65-F5344CB8AC3E}">
        <p14:creationId xmlns:p14="http://schemas.microsoft.com/office/powerpoint/2010/main" val="3057994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97613-D900-4D32-92FA-056EC6545641}" type="datetimeFigureOut">
              <a:rPr lang="en-GB" smtClean="0"/>
              <a:t>20/04/2015</a:t>
            </a:fld>
            <a:endParaRPr lang="en-GB"/>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F2738-CB7D-427F-B282-34F9F2E71E06}" type="slidenum">
              <a:rPr lang="en-GB" smtClean="0"/>
              <a:t>‹#›</a:t>
            </a:fld>
            <a:endParaRPr lang="en-GB"/>
          </a:p>
        </p:txBody>
      </p:sp>
    </p:spTree>
    <p:extLst>
      <p:ext uri="{BB962C8B-B14F-4D97-AF65-F5344CB8AC3E}">
        <p14:creationId xmlns:p14="http://schemas.microsoft.com/office/powerpoint/2010/main" val="2670335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0"/>
            <a:ext cx="8229600" cy="6375400"/>
          </a:xfrm>
        </p:spPr>
        <p:txBody>
          <a:bodyPr>
            <a:normAutofit/>
          </a:bodyPr>
          <a:lstStyle/>
          <a:p>
            <a:pPr algn="ctr"/>
            <a:r>
              <a:rPr lang="ar-SA" b="1" dirty="0" smtClean="0"/>
              <a:t>العمليات الرشيقة</a:t>
            </a:r>
            <a:r>
              <a:rPr lang="en-US" b="1" dirty="0" smtClean="0"/>
              <a:t/>
            </a:r>
            <a:br>
              <a:rPr lang="en-US" b="1" dirty="0" smtClean="0"/>
            </a:br>
            <a:r>
              <a:rPr lang="en-US" b="1" dirty="0" smtClean="0"/>
              <a:t>Lean Operations</a:t>
            </a:r>
            <a:r>
              <a:rPr lang="ar-SA" b="1" dirty="0" smtClean="0"/>
              <a:t/>
            </a:r>
            <a:br>
              <a:rPr lang="ar-SA" b="1" dirty="0" smtClean="0"/>
            </a:br>
            <a:r>
              <a:rPr lang="ar-SA" b="1" dirty="0"/>
              <a:t/>
            </a:r>
            <a:br>
              <a:rPr lang="ar-SA" b="1" dirty="0"/>
            </a:br>
            <a:r>
              <a:rPr lang="en-US" b="1" dirty="0" smtClean="0"/>
              <a:t/>
            </a:r>
            <a:br>
              <a:rPr lang="en-US" b="1" dirty="0" smtClean="0"/>
            </a:br>
            <a:r>
              <a:rPr lang="ar-SA" b="1" dirty="0" smtClean="0">
                <a:solidFill>
                  <a:srgbClr val="FF0000"/>
                </a:solidFill>
              </a:rPr>
              <a:t>سماع </a:t>
            </a:r>
            <a:r>
              <a:rPr lang="ar-SA" b="1" dirty="0" smtClean="0">
                <a:solidFill>
                  <a:srgbClr val="FF0000"/>
                </a:solidFill>
              </a:rPr>
              <a:t>صوت العميل </a:t>
            </a:r>
            <a:r>
              <a:rPr lang="en-US" b="1" dirty="0" smtClean="0">
                <a:solidFill>
                  <a:srgbClr val="FF0000"/>
                </a:solidFill>
              </a:rPr>
              <a:t> </a:t>
            </a:r>
            <a:br>
              <a:rPr lang="en-US" b="1" dirty="0" smtClean="0">
                <a:solidFill>
                  <a:srgbClr val="FF0000"/>
                </a:solidFill>
              </a:rPr>
            </a:br>
            <a:r>
              <a:rPr lang="en-US" b="1" dirty="0" smtClean="0">
                <a:solidFill>
                  <a:srgbClr val="FF0000"/>
                </a:solidFill>
              </a:rPr>
              <a:t>V</a:t>
            </a:r>
            <a:r>
              <a:rPr lang="en-US" b="1" dirty="0" smtClean="0">
                <a:solidFill>
                  <a:srgbClr val="FF0000"/>
                </a:solidFill>
              </a:rPr>
              <a:t>oice </a:t>
            </a:r>
            <a:r>
              <a:rPr lang="en-US" b="1" dirty="0" smtClean="0">
                <a:solidFill>
                  <a:srgbClr val="FF0000"/>
                </a:solidFill>
              </a:rPr>
              <a:t>Of Customer</a:t>
            </a:r>
            <a:br>
              <a:rPr lang="en-US" b="1" dirty="0" smtClean="0">
                <a:solidFill>
                  <a:srgbClr val="FF0000"/>
                </a:solidFill>
              </a:rPr>
            </a:br>
            <a:r>
              <a:rPr lang="ar-SA" b="1" dirty="0" smtClean="0">
                <a:solidFill>
                  <a:srgbClr val="FF0000"/>
                </a:solidFill>
              </a:rPr>
              <a:t/>
            </a:r>
            <a:br>
              <a:rPr lang="ar-SA" b="1" dirty="0" smtClean="0">
                <a:solidFill>
                  <a:srgbClr val="FF0000"/>
                </a:solidFill>
              </a:rPr>
            </a:br>
            <a:r>
              <a:rPr lang="en-US" b="1" dirty="0">
                <a:solidFill>
                  <a:srgbClr val="FF0000"/>
                </a:solidFill>
              </a:rPr>
              <a:t/>
            </a:r>
            <a:br>
              <a:rPr lang="en-US" b="1" dirty="0">
                <a:solidFill>
                  <a:srgbClr val="FF0000"/>
                </a:solidFill>
              </a:rPr>
            </a:br>
            <a:r>
              <a:rPr lang="ar-SA" sz="3600" b="1" dirty="0" err="1" smtClean="0">
                <a:solidFill>
                  <a:schemeClr val="bg2">
                    <a:lumMod val="25000"/>
                  </a:schemeClr>
                </a:solidFill>
              </a:rPr>
              <a:t>د.م</a:t>
            </a:r>
            <a:r>
              <a:rPr lang="ar-SA" sz="3600" b="1" dirty="0" smtClean="0">
                <a:solidFill>
                  <a:schemeClr val="bg2">
                    <a:lumMod val="25000"/>
                  </a:schemeClr>
                </a:solidFill>
              </a:rPr>
              <a:t>/ جميل زهير كتبي</a:t>
            </a:r>
            <a:r>
              <a:rPr lang="en-US" sz="3600" b="1" dirty="0" smtClean="0">
                <a:solidFill>
                  <a:schemeClr val="bg2">
                    <a:lumMod val="25000"/>
                  </a:schemeClr>
                </a:solidFill>
              </a:rPr>
              <a:t> </a:t>
            </a:r>
            <a:endParaRPr lang="en-GB" sz="3600" b="1" dirty="0">
              <a:solidFill>
                <a:schemeClr val="bg2">
                  <a:lumMod val="25000"/>
                </a:schemeClr>
              </a:solidFill>
            </a:endParaRPr>
          </a:p>
        </p:txBody>
      </p:sp>
    </p:spTree>
    <p:extLst>
      <p:ext uri="{BB962C8B-B14F-4D97-AF65-F5344CB8AC3E}">
        <p14:creationId xmlns:p14="http://schemas.microsoft.com/office/powerpoint/2010/main" val="2013535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1300" y="156958"/>
            <a:ext cx="11785599" cy="6577973"/>
          </a:xfrm>
        </p:spPr>
        <p:txBody>
          <a:bodyPr>
            <a:normAutofit fontScale="92500" lnSpcReduction="20000"/>
          </a:bodyPr>
          <a:lstStyle/>
          <a:p>
            <a:pPr algn="l">
              <a:lnSpc>
                <a:spcPct val="150000"/>
              </a:lnSpc>
            </a:pPr>
            <a:r>
              <a:rPr lang="en-US" sz="3200" b="1" dirty="0" smtClean="0">
                <a:solidFill>
                  <a:srgbClr val="FF0000"/>
                </a:solidFill>
              </a:rPr>
              <a:t>Voice Of Customer (VOC)</a:t>
            </a:r>
          </a:p>
          <a:p>
            <a:pPr algn="r">
              <a:lnSpc>
                <a:spcPct val="150000"/>
              </a:lnSpc>
            </a:pPr>
            <a:r>
              <a:rPr lang="ar-SA" sz="3200" b="1" dirty="0" smtClean="0">
                <a:solidFill>
                  <a:srgbClr val="000000"/>
                </a:solidFill>
              </a:rPr>
              <a:t> </a:t>
            </a:r>
            <a:r>
              <a:rPr lang="ar-SA" sz="3200" b="1" dirty="0">
                <a:solidFill>
                  <a:srgbClr val="000000"/>
                </a:solidFill>
              </a:rPr>
              <a:t>لماذا نسمع صوت </a:t>
            </a:r>
            <a:r>
              <a:rPr lang="ar-SA" sz="3200" b="1" dirty="0" smtClean="0">
                <a:solidFill>
                  <a:srgbClr val="000000"/>
                </a:solidFill>
              </a:rPr>
              <a:t>العميل؟ </a:t>
            </a:r>
            <a:r>
              <a:rPr lang="ar-SA" sz="3200" b="1" dirty="0">
                <a:solidFill>
                  <a:srgbClr val="000000"/>
                </a:solidFill>
              </a:rPr>
              <a:t>وهل يقوى الجميع على سماع هذا الصوت؟</a:t>
            </a:r>
          </a:p>
          <a:p>
            <a:pPr algn="r">
              <a:lnSpc>
                <a:spcPct val="150000"/>
              </a:lnSpc>
            </a:pPr>
            <a:r>
              <a:rPr lang="ar-SA" sz="3200" b="1" dirty="0">
                <a:solidFill>
                  <a:srgbClr val="000000"/>
                </a:solidFill>
              </a:rPr>
              <a:t>سماع صوت العميل هو الوسيلة الأهم لفهم العميل وسيكولوجيته، فبدون فهم العميل لن تقوى على تحقيق رغباته الحقيقية وبذلك سيستحيل طرح حلول تناسب مشكلته. </a:t>
            </a:r>
            <a:endParaRPr lang="en-US" sz="3200" b="1" dirty="0" smtClean="0">
              <a:solidFill>
                <a:srgbClr val="000000"/>
              </a:solidFill>
            </a:endParaRPr>
          </a:p>
          <a:p>
            <a:pPr algn="r">
              <a:lnSpc>
                <a:spcPct val="150000"/>
              </a:lnSpc>
            </a:pPr>
            <a:r>
              <a:rPr lang="ar-SA" sz="3200" b="1" dirty="0" smtClean="0">
                <a:solidFill>
                  <a:srgbClr val="000000"/>
                </a:solidFill>
              </a:rPr>
              <a:t>كل </a:t>
            </a:r>
            <a:r>
              <a:rPr lang="ar-SA" sz="3200" b="1" dirty="0">
                <a:solidFill>
                  <a:srgbClr val="000000"/>
                </a:solidFill>
              </a:rPr>
              <a:t>المنظمات في القطاع الصناعي والخدماتي تتبلور مهمتهم حول خدمة العميل لتسهيل حياته فيصبح سعيدا، وبذلك يكون فهم العميل هو المحرك الذكي لنجاح الأعمال التجارية. ولكن للأسف هذا لا يعني أن الجميع يملك القدرة على سماع صوت العميل أو أنه يسمع الصوت ولا يعير له أي إهتمام وبذلك يكون قد كتب وصيته وأنهى حياته التجارية. هناك أيضاً من يجد صعوبة في سماع ذلك الصوت وذلك يعود لعدة أسباب منها إنحيازه الشخصي لوجهة نظر معينة فيصبح غير موضوعي في فهمه للبيانات والمعلومات التي جمعها حول العميل ورغباته. </a:t>
            </a:r>
          </a:p>
          <a:p>
            <a:pPr algn="r">
              <a:lnSpc>
                <a:spcPct val="150000"/>
              </a:lnSpc>
            </a:pPr>
            <a:endParaRPr lang="en-US" sz="3200" b="1" dirty="0">
              <a:solidFill>
                <a:srgbClr val="000000"/>
              </a:solidFill>
            </a:endParaRPr>
          </a:p>
        </p:txBody>
      </p:sp>
    </p:spTree>
    <p:extLst>
      <p:ext uri="{BB962C8B-B14F-4D97-AF65-F5344CB8AC3E}">
        <p14:creationId xmlns:p14="http://schemas.microsoft.com/office/powerpoint/2010/main" val="2757587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9400" y="156958"/>
            <a:ext cx="11722099" cy="6577973"/>
          </a:xfrm>
        </p:spPr>
        <p:txBody>
          <a:bodyPr>
            <a:normAutofit fontScale="77500" lnSpcReduction="20000"/>
          </a:bodyPr>
          <a:lstStyle/>
          <a:p>
            <a:pPr algn="l"/>
            <a:r>
              <a:rPr lang="en-US" sz="3200" b="1" dirty="0" smtClean="0">
                <a:solidFill>
                  <a:srgbClr val="FF0000"/>
                </a:solidFill>
              </a:rPr>
              <a:t>Voice of Process (VOP)</a:t>
            </a:r>
            <a:endParaRPr lang="ar-SA" sz="3200" b="1" dirty="0" smtClean="0">
              <a:solidFill>
                <a:srgbClr val="FF0000"/>
              </a:solidFill>
            </a:endParaRPr>
          </a:p>
          <a:p>
            <a:pPr algn="r">
              <a:lnSpc>
                <a:spcPct val="160000"/>
              </a:lnSpc>
            </a:pPr>
            <a:r>
              <a:rPr lang="ar-SA" sz="3200" b="1" dirty="0" smtClean="0">
                <a:solidFill>
                  <a:srgbClr val="000000"/>
                </a:solidFill>
              </a:rPr>
              <a:t>هناك </a:t>
            </a:r>
            <a:r>
              <a:rPr lang="ar-SA" sz="3200" b="1" dirty="0">
                <a:solidFill>
                  <a:srgbClr val="000000"/>
                </a:solidFill>
              </a:rPr>
              <a:t>أيضا ما يسمى بصوت العملية </a:t>
            </a:r>
            <a:r>
              <a:rPr lang="ar-SA" sz="3200" b="1" dirty="0" smtClean="0">
                <a:solidFill>
                  <a:srgbClr val="000000"/>
                </a:solidFill>
              </a:rPr>
              <a:t>وهي </a:t>
            </a:r>
            <a:r>
              <a:rPr lang="ar-SA" sz="3200" b="1" dirty="0">
                <a:solidFill>
                  <a:srgbClr val="000000"/>
                </a:solidFill>
              </a:rPr>
              <a:t>بإختصار السماع للصوت داخل المؤسسة وخصوصا للموظفين، وبذلك تقوم الشركة بتصميم منتجاتها وخدماتها لما يتوافق مع قدرات الموظفين بينما كان يفترض ان يتم التصميم لما يتوافق مع رغبات وإحتياجات العميل مع مراعاة صوت العملية.</a:t>
            </a:r>
          </a:p>
          <a:p>
            <a:pPr algn="r" rtl="1">
              <a:lnSpc>
                <a:spcPct val="160000"/>
              </a:lnSpc>
            </a:pPr>
            <a:endParaRPr lang="ar-SA" sz="3200" b="1" dirty="0">
              <a:solidFill>
                <a:srgbClr val="000000"/>
              </a:solidFill>
            </a:endParaRPr>
          </a:p>
          <a:p>
            <a:pPr algn="r">
              <a:lnSpc>
                <a:spcPct val="160000"/>
              </a:lnSpc>
            </a:pPr>
            <a:r>
              <a:rPr lang="ar-SA" sz="3200" b="1" dirty="0">
                <a:solidFill>
                  <a:srgbClr val="000000"/>
                </a:solidFill>
              </a:rPr>
              <a:t>توجد عدة طرق وآلاليات لسماع صوت العميل ولكن القليل منها يعطيك القدرة على سماع الصوت بكل دقة ووضوح وهنا يكمن الفرق. ففي مدرسة العمليات الرشيقة نقوم </a:t>
            </a:r>
            <a:r>
              <a:rPr lang="ar-SA" sz="3200" b="1" dirty="0" err="1">
                <a:solidFill>
                  <a:srgbClr val="000000"/>
                </a:solidFill>
              </a:rPr>
              <a:t>بإستخدام</a:t>
            </a:r>
            <a:r>
              <a:rPr lang="ar-SA" sz="3200" b="1" dirty="0">
                <a:solidFill>
                  <a:srgbClr val="000000"/>
                </a:solidFill>
              </a:rPr>
              <a:t> </a:t>
            </a:r>
            <a:r>
              <a:rPr lang="ar-SA" sz="3200" b="1" dirty="0" smtClean="0">
                <a:solidFill>
                  <a:srgbClr val="000000"/>
                </a:solidFill>
              </a:rPr>
              <a:t>أداة بيت </a:t>
            </a:r>
            <a:r>
              <a:rPr lang="ar-SA" sz="3200" b="1" dirty="0">
                <a:solidFill>
                  <a:srgbClr val="000000"/>
                </a:solidFill>
              </a:rPr>
              <a:t>الجودة</a:t>
            </a:r>
            <a:r>
              <a:rPr lang="ar-SA" sz="3200" b="1" dirty="0" smtClean="0">
                <a:solidFill>
                  <a:srgbClr val="000000"/>
                </a:solidFill>
              </a:rPr>
              <a:t>.</a:t>
            </a:r>
            <a:endParaRPr lang="en-US" sz="3200" b="1" dirty="0" smtClean="0">
              <a:solidFill>
                <a:srgbClr val="000000"/>
              </a:solidFill>
            </a:endParaRPr>
          </a:p>
          <a:p>
            <a:pPr algn="r">
              <a:lnSpc>
                <a:spcPct val="160000"/>
              </a:lnSpc>
            </a:pPr>
            <a:r>
              <a:rPr lang="ar-SA" sz="3200" b="1" dirty="0" smtClean="0">
                <a:solidFill>
                  <a:srgbClr val="000000"/>
                </a:solidFill>
              </a:rPr>
              <a:t> </a:t>
            </a:r>
          </a:p>
          <a:p>
            <a:pPr algn="r">
              <a:lnSpc>
                <a:spcPct val="160000"/>
              </a:lnSpc>
            </a:pPr>
            <a:r>
              <a:rPr lang="ar-SA" sz="3200" b="1" dirty="0" smtClean="0">
                <a:solidFill>
                  <a:srgbClr val="000000"/>
                </a:solidFill>
              </a:rPr>
              <a:t>تم </a:t>
            </a:r>
            <a:r>
              <a:rPr lang="ar-SA" sz="3200" b="1" dirty="0">
                <a:solidFill>
                  <a:srgbClr val="000000"/>
                </a:solidFill>
              </a:rPr>
              <a:t>تطوير هذه الأداة في اليابان في ١٩٧٠م عبر </a:t>
            </a:r>
            <a:r>
              <a:rPr lang="ar-SA" sz="3200" b="1" dirty="0" smtClean="0">
                <a:solidFill>
                  <a:srgbClr val="000000"/>
                </a:solidFill>
              </a:rPr>
              <a:t>البروفيسور </a:t>
            </a:r>
            <a:r>
              <a:rPr lang="ar-SA" sz="3200" b="1" dirty="0" err="1" smtClean="0">
                <a:solidFill>
                  <a:srgbClr val="000000"/>
                </a:solidFill>
              </a:rPr>
              <a:t>شيقيرو</a:t>
            </a:r>
            <a:r>
              <a:rPr lang="ar-SA" sz="3200" b="1" dirty="0" smtClean="0">
                <a:solidFill>
                  <a:srgbClr val="000000"/>
                </a:solidFill>
              </a:rPr>
              <a:t> </a:t>
            </a:r>
            <a:r>
              <a:rPr lang="ar-SA" sz="3200" b="1" dirty="0" err="1" smtClean="0">
                <a:solidFill>
                  <a:srgbClr val="000000"/>
                </a:solidFill>
              </a:rPr>
              <a:t>ميزونو</a:t>
            </a:r>
            <a:r>
              <a:rPr lang="ar-SA" sz="3200" b="1" dirty="0" smtClean="0">
                <a:solidFill>
                  <a:srgbClr val="000000"/>
                </a:solidFill>
              </a:rPr>
              <a:t> و زميله يوجي أكاو فنجح </a:t>
            </a:r>
            <a:r>
              <a:rPr lang="ar-SA" sz="3200" b="1" dirty="0">
                <a:solidFill>
                  <a:srgbClr val="000000"/>
                </a:solidFill>
              </a:rPr>
              <a:t>نجاحا مبهرا فقامت كبار الشركات اليابانية في مختلف الصناعات والقطاعات بتطبيقه وتبني الفكرة. وبعد ذلك عبرت هذه الأداة المحيطات فقامت بتبنيها الشركات الأمريكية ومنها فورد في ١٩٨٤م. </a:t>
            </a:r>
          </a:p>
          <a:p>
            <a:pPr algn="r"/>
            <a:endParaRPr lang="en-US" sz="3200" b="1" dirty="0">
              <a:solidFill>
                <a:srgbClr val="000000"/>
              </a:solidFill>
            </a:endParaRPr>
          </a:p>
        </p:txBody>
      </p:sp>
    </p:spTree>
    <p:extLst>
      <p:ext uri="{BB962C8B-B14F-4D97-AF65-F5344CB8AC3E}">
        <p14:creationId xmlns:p14="http://schemas.microsoft.com/office/powerpoint/2010/main" val="1097164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 y="156958"/>
            <a:ext cx="11887199" cy="6577973"/>
          </a:xfrm>
        </p:spPr>
        <p:txBody>
          <a:bodyPr>
            <a:normAutofit fontScale="92500" lnSpcReduction="10000"/>
          </a:bodyPr>
          <a:lstStyle/>
          <a:p>
            <a:pPr algn="r">
              <a:lnSpc>
                <a:spcPct val="150000"/>
              </a:lnSpc>
            </a:pPr>
            <a:r>
              <a:rPr lang="ar-SA" b="1" dirty="0">
                <a:solidFill>
                  <a:srgbClr val="FF0000"/>
                </a:solidFill>
              </a:rPr>
              <a:t>بيت الجودة </a:t>
            </a:r>
            <a:r>
              <a:rPr lang="ar-SA" b="1" dirty="0">
                <a:solidFill>
                  <a:srgbClr val="000000"/>
                </a:solidFill>
              </a:rPr>
              <a:t>هي فلسفة إدارية هندسية للتحقق من الجودة داخل المنشآت لهدف إسعاد العميل عبر فهم إحتياجاته ورغباته الحقيقية. فكما شرحنا في محاضرة سابقة بأن العملية ستضيف قيمة للعميل في حالة واحدة وهي أن يتم إنجازها بدقة من أول مرة في وقت قصير وبسعر مناسب وجودة عالية، وفي الحقيقة أن ما سبق يشكل نصف القصة. فالنصف الآخر من إضافة القيمة هو أن تقوم بصنع ما يرغب به العميل لا ما يتوافق مع هواك. </a:t>
            </a:r>
            <a:endParaRPr lang="ar-SA" b="1" dirty="0" smtClean="0">
              <a:solidFill>
                <a:srgbClr val="000000"/>
              </a:solidFill>
            </a:endParaRPr>
          </a:p>
          <a:p>
            <a:pPr algn="r">
              <a:lnSpc>
                <a:spcPct val="150000"/>
              </a:lnSpc>
            </a:pPr>
            <a:endParaRPr lang="ar-SA" b="1" dirty="0">
              <a:solidFill>
                <a:srgbClr val="000000"/>
              </a:solidFill>
            </a:endParaRPr>
          </a:p>
          <a:p>
            <a:pPr algn="r">
              <a:lnSpc>
                <a:spcPct val="150000"/>
              </a:lnSpc>
            </a:pPr>
            <a:r>
              <a:rPr lang="ar-SA" b="1" dirty="0">
                <a:solidFill>
                  <a:srgbClr val="000000"/>
                </a:solidFill>
              </a:rPr>
              <a:t>بالإضافة لذلك ففي بيت الجودة يقوم المهندس بعملية توافق بين قدرات وموارد الشركة وبين رغبات وطلبات وإحتياجات العميل بحيث يتم توجيه موارد وقدرات الشركة وتركيزها على ما يهم العميل وبذلك نتجنب إهدار الموارد على مالا يضيف قيمة للعميل فتصبح عملياتنا ومنتجاتنا وخدماتنا رشيقة وفعالة</a:t>
            </a:r>
            <a:r>
              <a:rPr lang="ar-SA" b="1" dirty="0" smtClean="0">
                <a:solidFill>
                  <a:srgbClr val="000000"/>
                </a:solidFill>
              </a:rPr>
              <a:t>.</a:t>
            </a:r>
          </a:p>
          <a:p>
            <a:pPr algn="r">
              <a:lnSpc>
                <a:spcPct val="150000"/>
              </a:lnSpc>
            </a:pPr>
            <a:endParaRPr lang="ar-SA" b="1" dirty="0">
              <a:solidFill>
                <a:srgbClr val="000000"/>
              </a:solidFill>
            </a:endParaRPr>
          </a:p>
          <a:p>
            <a:pPr algn="r">
              <a:lnSpc>
                <a:spcPct val="150000"/>
              </a:lnSpc>
            </a:pPr>
            <a:r>
              <a:rPr lang="ar-SA" b="1" dirty="0">
                <a:solidFill>
                  <a:srgbClr val="000000"/>
                </a:solidFill>
              </a:rPr>
              <a:t>يتم سماع صوت العميل في بيت الجودة عبر جمع البيانات الكمية والنوعية، فالأول يعطيك صورة عامة عن رغبات وإحتياجات العميل والأخير يزودك بمعلومات وخفايا دقيقة وتفصيلية عن هذه الرغبات والطلبات. بعد ذلك يقوم المهندس بترتيب قائمة الرغبات والإحتياجات حسب أهميتها للعميل مما سيضمن السعادة له. </a:t>
            </a:r>
            <a:endParaRPr lang="en-US" b="1" dirty="0">
              <a:solidFill>
                <a:srgbClr val="000000"/>
              </a:solidFill>
            </a:endParaRPr>
          </a:p>
        </p:txBody>
      </p:sp>
    </p:spTree>
    <p:extLst>
      <p:ext uri="{BB962C8B-B14F-4D97-AF65-F5344CB8AC3E}">
        <p14:creationId xmlns:p14="http://schemas.microsoft.com/office/powerpoint/2010/main" val="604923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6958"/>
            <a:ext cx="11937999" cy="6577973"/>
          </a:xfrm>
        </p:spPr>
        <p:txBody>
          <a:bodyPr>
            <a:normAutofit/>
          </a:bodyPr>
          <a:lstStyle/>
          <a:p>
            <a:pPr algn="r">
              <a:lnSpc>
                <a:spcPct val="150000"/>
              </a:lnSpc>
            </a:pPr>
            <a:r>
              <a:rPr lang="ar-SA" sz="2600" b="1" dirty="0">
                <a:solidFill>
                  <a:srgbClr val="FF0000"/>
                </a:solidFill>
              </a:rPr>
              <a:t>عملية جمع البيانات </a:t>
            </a:r>
            <a:r>
              <a:rPr lang="ar-SA" sz="2600" b="1" dirty="0">
                <a:solidFill>
                  <a:srgbClr val="000000"/>
                </a:solidFill>
              </a:rPr>
              <a:t>يجب أن تتم بكل جدية وحرص للتأكد من الوصول لصوت العميل لا صداه، فعملية جمع البيانات النوعية تبدأ بمقابلات فردية مركزة أو مجموعات صغيرة يتم فيها مناقشة أداء المنتج وجودته بالتفصيل كي تصل الشركة لعمق المشكلة. بعد ذلك يتم هيكلة هذه البيانات النوعية حسب نوعها أو علاقتها بالمنتج/ الخدمة. وأخيرا يتم ترتيب البيانات حسب أهميتها وتأثيرها على أداء ومخرجات المنتج</a:t>
            </a:r>
            <a:r>
              <a:rPr lang="ar-SA" sz="2600" b="1" dirty="0" smtClean="0">
                <a:solidFill>
                  <a:srgbClr val="000000"/>
                </a:solidFill>
              </a:rPr>
              <a:t>.</a:t>
            </a:r>
          </a:p>
          <a:p>
            <a:pPr algn="r">
              <a:lnSpc>
                <a:spcPct val="150000"/>
              </a:lnSpc>
            </a:pPr>
            <a:endParaRPr lang="ar-SA" sz="2600" b="1" dirty="0">
              <a:solidFill>
                <a:srgbClr val="000000"/>
              </a:solidFill>
            </a:endParaRPr>
          </a:p>
          <a:p>
            <a:pPr algn="r">
              <a:lnSpc>
                <a:spcPct val="150000"/>
              </a:lnSpc>
            </a:pPr>
            <a:r>
              <a:rPr lang="ar-SA" sz="2600" b="1" dirty="0">
                <a:solidFill>
                  <a:srgbClr val="000000"/>
                </a:solidFill>
              </a:rPr>
              <a:t>يقال: أينما وجدت عميلا فستجد صوتا يمكن فهمه وتحليله، لذلك يجب عليك الإهتمام بكل الأصوات فهناك رغبات منطوقة ورغبات خفية غير منطوقة. في كلتا الحالتين سنجد رغبات وطلبات وإحتياجات ستساعدنا في تطوير المنتح/ الخدمة. فالعميل في أغلب الأحيان لا يستطيع طرح حلولا لمشاكله ولكنه يقوم بطرح رغباته على شكل مشكلة يواجهها، ودور الشركة في ذلك الحين هو إيجاد حل لهذه المشكلة فيصبح العميل سعيدا بذلك. فترجمة مشاكل العميل إلى حلول إبداعية تفي بطلباته هو فن لا تقوى عليه كل الشركات.</a:t>
            </a:r>
          </a:p>
          <a:p>
            <a:pPr algn="r"/>
            <a:endParaRPr lang="en-US" b="1" dirty="0">
              <a:solidFill>
                <a:srgbClr val="000000"/>
              </a:solidFill>
            </a:endParaRPr>
          </a:p>
        </p:txBody>
      </p:sp>
    </p:spTree>
    <p:extLst>
      <p:ext uri="{BB962C8B-B14F-4D97-AF65-F5344CB8AC3E}">
        <p14:creationId xmlns:p14="http://schemas.microsoft.com/office/powerpoint/2010/main" val="3203387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8300" y="156958"/>
            <a:ext cx="11633199" cy="6577973"/>
          </a:xfrm>
        </p:spPr>
        <p:txBody>
          <a:bodyPr>
            <a:normAutofit fontScale="92500"/>
          </a:bodyPr>
          <a:lstStyle/>
          <a:p>
            <a:pPr algn="r">
              <a:lnSpc>
                <a:spcPct val="150000"/>
              </a:lnSpc>
            </a:pPr>
            <a:r>
              <a:rPr lang="ar-SA" sz="3600" b="1" dirty="0">
                <a:solidFill>
                  <a:srgbClr val="000000"/>
                </a:solidFill>
              </a:rPr>
              <a:t>في بيت الجودة يتم رسم وفهم العلاقة بين رغبات العميل وبين المتغيرات الهندسية والتصميمية لمعرفة ما يهم العميل من مواصفات يمكن إنتاجها بموارد الشركة. يحب التنوية بأن بناء بيت الجودة هو عملية جماعية يتم إشراك فريق مكون من المهندسين والمصممين والخبراء للوصول إلى صورة واضحة عن هيئة منتجهم بعد التطوير. والحقيقة أنه لا يوجد حل مثالي لبيت الجودة فكل مجموعة يمكنها إنتاج بيت جودة مختلف وهذا يدل على وجود إختلاف في وجهات النظر حول المنتج الجديد. لذلك ينصح المختصون بأن يقوم الجميع بالتوقيع على بيت الجودة بعد الإنتهاء منه كي يلتزم الجميع بما ورد فيه للإنتقال لمرحلة التصاميم الأولية وتجربتها ثم التنفيذ أخيرا.</a:t>
            </a:r>
            <a:endParaRPr lang="en-US" sz="3600" b="1" dirty="0">
              <a:solidFill>
                <a:srgbClr val="000000"/>
              </a:solidFill>
            </a:endParaRPr>
          </a:p>
        </p:txBody>
      </p:sp>
    </p:spTree>
    <p:extLst>
      <p:ext uri="{BB962C8B-B14F-4D97-AF65-F5344CB8AC3E}">
        <p14:creationId xmlns:p14="http://schemas.microsoft.com/office/powerpoint/2010/main" val="3906488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8300" y="156958"/>
            <a:ext cx="11633199" cy="6577973"/>
          </a:xfrm>
        </p:spPr>
        <p:txBody>
          <a:bodyPr>
            <a:normAutofit/>
          </a:bodyPr>
          <a:lstStyle/>
          <a:p>
            <a:pPr>
              <a:lnSpc>
                <a:spcPct val="150000"/>
              </a:lnSpc>
            </a:pPr>
            <a:endParaRPr lang="ar-SA" sz="7200" b="1" dirty="0" smtClean="0">
              <a:solidFill>
                <a:srgbClr val="FF0000"/>
              </a:solidFill>
            </a:endParaRPr>
          </a:p>
          <a:p>
            <a:pPr>
              <a:lnSpc>
                <a:spcPct val="150000"/>
              </a:lnSpc>
            </a:pPr>
            <a:r>
              <a:rPr lang="ar-SA" sz="7200" b="1" dirty="0" smtClean="0">
                <a:solidFill>
                  <a:srgbClr val="FF0000"/>
                </a:solidFill>
              </a:rPr>
              <a:t>سؤال &amp; جواب</a:t>
            </a:r>
          </a:p>
          <a:p>
            <a:pPr>
              <a:lnSpc>
                <a:spcPct val="150000"/>
              </a:lnSpc>
            </a:pPr>
            <a:endParaRPr lang="ar-SA" sz="7200" b="1" dirty="0" smtClean="0">
              <a:solidFill>
                <a:srgbClr val="FF0000"/>
              </a:solidFill>
            </a:endParaRPr>
          </a:p>
          <a:p>
            <a:pPr>
              <a:lnSpc>
                <a:spcPct val="150000"/>
              </a:lnSpc>
            </a:pPr>
            <a:endParaRPr lang="en-US" sz="7200" b="1" dirty="0">
              <a:solidFill>
                <a:srgbClr val="FF0000"/>
              </a:solidFill>
            </a:endParaRPr>
          </a:p>
        </p:txBody>
      </p:sp>
    </p:spTree>
    <p:extLst>
      <p:ext uri="{BB962C8B-B14F-4D97-AF65-F5344CB8AC3E}">
        <p14:creationId xmlns:p14="http://schemas.microsoft.com/office/powerpoint/2010/main" val="267447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609</Words>
  <Application>Microsoft Office PowerPoint</Application>
  <PresentationFormat>ملء الشاشة</PresentationFormat>
  <Paragraphs>22</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Calibri Light</vt:lpstr>
      <vt:lpstr>Times New Roman</vt:lpstr>
      <vt:lpstr>نسق Office</vt:lpstr>
      <vt:lpstr>العمليات الرشيقة Lean Operations   سماع صوت العميل   Voice Of Customer   د.م/ جميل زهير كتبي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العمليات الرشيقة Lean Operations   سماع صوت العميل   Voice Of Customer   د.م/ جميل زهير كتبي</dc:title>
  <dc:creator>User</dc:creator>
  <cp:lastModifiedBy>User</cp:lastModifiedBy>
  <cp:revision>5</cp:revision>
  <dcterms:created xsi:type="dcterms:W3CDTF">2015-04-20T06:23:14Z</dcterms:created>
  <dcterms:modified xsi:type="dcterms:W3CDTF">2015-04-20T07:10:04Z</dcterms:modified>
</cp:coreProperties>
</file>